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94" r:id="rId11"/>
    <p:sldId id="296" r:id="rId12"/>
    <p:sldId id="293" r:id="rId13"/>
    <p:sldId id="282" r:id="rId14"/>
    <p:sldId id="298" r:id="rId15"/>
    <p:sldId id="299" r:id="rId16"/>
    <p:sldId id="300" r:id="rId17"/>
    <p:sldId id="303" r:id="rId18"/>
    <p:sldId id="304" r:id="rId19"/>
    <p:sldId id="305" r:id="rId20"/>
    <p:sldId id="306" r:id="rId21"/>
    <p:sldId id="307" r:id="rId22"/>
    <p:sldId id="310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94"/>
            <p14:sldId id="296"/>
            <p14:sldId id="293"/>
            <p14:sldId id="282"/>
            <p14:sldId id="298"/>
            <p14:sldId id="299"/>
            <p14:sldId id="300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852"/>
    <a:srgbClr val="4A1BE4"/>
    <a:srgbClr val="577EB5"/>
    <a:srgbClr val="6174EA"/>
    <a:srgbClr val="88909B"/>
    <a:srgbClr val="EFFFFF"/>
    <a:srgbClr val="95928C"/>
    <a:srgbClr val="000000"/>
    <a:srgbClr val="3F434F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23" autoAdjust="0"/>
  </p:normalViewPr>
  <p:slideViewPr>
    <p:cSldViewPr snapToGrid="0" showGuides="1">
      <p:cViewPr varScale="1">
        <p:scale>
          <a:sx n="91" d="100"/>
          <a:sy n="91" d="100"/>
        </p:scale>
        <p:origin x="33" y="35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9121A05A4/Data-Analysis-Portfolio/tree/main/German%20Car%20Analys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19.xml"/><Relationship Id="rId10" Type="http://schemas.openxmlformats.org/officeDocument/2006/relationships/image" Target="../media/image3.png"/><Relationship Id="rId4" Type="http://schemas.openxmlformats.org/officeDocument/2006/relationships/slide" Target="slide10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9121A05A4/Data-Analysis-Portfolio/tree/aea81bb4ed53e201832d35f42457094bc70a2b7e/German%20Car%20Analys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7DB96F4-1C1D-5E49-C10A-BE9967AE824A}"/>
              </a:ext>
            </a:extLst>
          </p:cNvPr>
          <p:cNvSpPr txBox="1"/>
          <p:nvPr/>
        </p:nvSpPr>
        <p:spPr>
          <a:xfrm rot="16200000">
            <a:off x="7374090" y="1861210"/>
            <a:ext cx="87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60B30-8985-1D46-B663-BF9D4BD13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C15A728-6FA8-FFB4-BDD8-17F47A24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43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Almost </a:t>
            </a:r>
            <a:r>
              <a:rPr lang="en-US" b="1" dirty="0">
                <a:latin typeface="Helvetica"/>
                <a:cs typeface="Helvetica"/>
              </a:rPr>
              <a:t>77.9%</a:t>
            </a:r>
            <a:r>
              <a:rPr lang="en-US" dirty="0">
                <a:latin typeface="Helvetica"/>
                <a:cs typeface="Helvetica"/>
              </a:rPr>
              <a:t> of all offers have </a:t>
            </a:r>
            <a:r>
              <a:rPr lang="en-US" b="1" dirty="0">
                <a:latin typeface="Helvetica"/>
                <a:cs typeface="Helvetica"/>
              </a:rPr>
              <a:t>less than 200 HP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b="1" dirty="0">
                <a:latin typeface="Helvetica"/>
                <a:cs typeface="Helvetica"/>
              </a:rPr>
              <a:t>lowest</a:t>
            </a:r>
            <a:r>
              <a:rPr lang="en-US" dirty="0">
                <a:latin typeface="Helvetica"/>
                <a:cs typeface="Helvetica"/>
              </a:rPr>
              <a:t> horsepower in the dataset is </a:t>
            </a:r>
            <a:r>
              <a:rPr lang="en-US" b="1" dirty="0">
                <a:latin typeface="Helvetica"/>
                <a:cs typeface="Helvetica"/>
              </a:rPr>
              <a:t>34 HP</a:t>
            </a:r>
            <a:r>
              <a:rPr lang="en-US" dirty="0">
                <a:latin typeface="Helvetica"/>
                <a:cs typeface="Helvetica"/>
              </a:rPr>
              <a:t>. Hyundai IONIQ and Volkswagen </a:t>
            </a:r>
            <a:r>
              <a:rPr lang="en-US" dirty="0" err="1">
                <a:latin typeface="Helvetica"/>
                <a:cs typeface="Helvetica"/>
              </a:rPr>
              <a:t>Käfer</a:t>
            </a:r>
            <a:r>
              <a:rPr lang="en-US" dirty="0">
                <a:latin typeface="Helvetica"/>
                <a:cs typeface="Helvetica"/>
              </a:rPr>
              <a:t> are examples of cars with this power level.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b="1" dirty="0">
                <a:latin typeface="Helvetica"/>
                <a:cs typeface="Helvetica"/>
              </a:rPr>
              <a:t>highest</a:t>
            </a:r>
            <a:r>
              <a:rPr lang="en-US" dirty="0">
                <a:latin typeface="Helvetica"/>
                <a:cs typeface="Helvetica"/>
              </a:rPr>
              <a:t> horsepower is </a:t>
            </a:r>
            <a:r>
              <a:rPr lang="en-US" b="1" dirty="0">
                <a:latin typeface="Helvetica"/>
                <a:cs typeface="Helvetica"/>
              </a:rPr>
              <a:t>956 HP</a:t>
            </a:r>
            <a:r>
              <a:rPr lang="en-US" dirty="0">
                <a:latin typeface="Helvetica"/>
                <a:cs typeface="Helvetica"/>
              </a:rPr>
              <a:t>.</a:t>
            </a:r>
            <a:br>
              <a:rPr lang="en-US" dirty="0">
                <a:latin typeface="Helvetica"/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Mercedes-Benz E 63 AMG is the car with this maximum horsepower.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82E8B-73AE-1454-E721-FF56F046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2" y="1630373"/>
            <a:ext cx="59340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 Mileage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7326151" y="5015720"/>
            <a:ext cx="4309177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The dataset covers cars with mileage up to </a:t>
            </a:r>
            <a:r>
              <a:rPr lang="en-US" b="1" dirty="0">
                <a:latin typeface="Helvetica"/>
                <a:cs typeface="Helvetica"/>
              </a:rPr>
              <a:t>499,990 km</a:t>
            </a:r>
            <a:r>
              <a:rPr lang="en-US" dirty="0">
                <a:latin typeface="Helvetica"/>
                <a:cs typeface="Helvetica"/>
              </a:rPr>
              <a:t> and prices up to </a:t>
            </a:r>
            <a:r>
              <a:rPr lang="en-US" b="1" dirty="0">
                <a:latin typeface="Helvetica"/>
                <a:cs typeface="Helvetica"/>
              </a:rPr>
              <a:t>199,999 €.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7326151" y="4060955"/>
            <a:ext cx="4161341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25% </a:t>
            </a:r>
            <a:r>
              <a:rPr lang="en-US" dirty="0">
                <a:latin typeface="Helvetica"/>
                <a:cs typeface="Helvetica"/>
              </a:rPr>
              <a:t>of cars have mileage below </a:t>
            </a:r>
            <a:r>
              <a:rPr lang="en-US" b="1" dirty="0">
                <a:latin typeface="Helvetica"/>
                <a:cs typeface="Helvetica"/>
              </a:rPr>
              <a:t>26,150 km</a:t>
            </a:r>
            <a:r>
              <a:rPr lang="en-US" dirty="0">
                <a:latin typeface="Helvetica"/>
                <a:cs typeface="Helvetica"/>
              </a:rPr>
              <a:t>, while </a:t>
            </a:r>
            <a:r>
              <a:rPr lang="en-US" b="1" dirty="0">
                <a:latin typeface="Helvetica"/>
                <a:cs typeface="Helvetica"/>
              </a:rPr>
              <a:t>75%</a:t>
            </a:r>
            <a:r>
              <a:rPr lang="en-US" dirty="0">
                <a:latin typeface="Helvetica"/>
                <a:cs typeface="Helvetica"/>
              </a:rPr>
              <a:t> are below </a:t>
            </a:r>
            <a:r>
              <a:rPr lang="en-US" b="1" dirty="0">
                <a:latin typeface="Helvetica"/>
                <a:cs typeface="Helvetica"/>
              </a:rPr>
              <a:t>130,675 km.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7326151" y="1887907"/>
            <a:ext cx="4232522" cy="19492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Most of the cars with mileage below </a:t>
            </a:r>
            <a:r>
              <a:rPr lang="en-US" b="1" dirty="0">
                <a:latin typeface="Helvetica"/>
                <a:cs typeface="Helvetica"/>
              </a:rPr>
              <a:t>70,000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km</a:t>
            </a:r>
            <a:r>
              <a:rPr lang="en-US" dirty="0">
                <a:latin typeface="Helvetica"/>
                <a:cs typeface="Helvetica"/>
              </a:rPr>
              <a:t> (median) tend to have higher prices.</a:t>
            </a:r>
          </a:p>
          <a:p>
            <a:pPr>
              <a:lnSpc>
                <a:spcPts val="19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Price</a:t>
            </a:r>
            <a:r>
              <a:rPr lang="en-US" dirty="0">
                <a:latin typeface="Helvetica"/>
                <a:cs typeface="Helvetica"/>
              </a:rPr>
              <a:t> shows a moderate negative correlation with mileage (</a:t>
            </a:r>
            <a:r>
              <a:rPr lang="en-US" b="1" dirty="0">
                <a:latin typeface="Helvetica"/>
                <a:cs typeface="Helvetica"/>
              </a:rPr>
              <a:t>−0.42</a:t>
            </a:r>
            <a:r>
              <a:rPr lang="en-US" dirty="0">
                <a:latin typeface="Helvetica"/>
                <a:cs typeface="Helvetica"/>
              </a:rPr>
              <a:t>), meaning higher mileage cars are generally cheaper.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18D37C5-61B9-FDAF-C7CF-56E77255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8" y="1620506"/>
            <a:ext cx="5934075" cy="39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F539AF-FE8D-50EC-7249-3BEA178EF634}"/>
              </a:ext>
            </a:extLst>
          </p:cNvPr>
          <p:cNvSpPr/>
          <p:nvPr/>
        </p:nvSpPr>
        <p:spPr>
          <a:xfrm>
            <a:off x="7057652" y="1943562"/>
            <a:ext cx="45719" cy="6298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6C613-03D6-B7D1-28EA-75EF7F3C35DE}"/>
              </a:ext>
            </a:extLst>
          </p:cNvPr>
          <p:cNvSpPr/>
          <p:nvPr/>
        </p:nvSpPr>
        <p:spPr>
          <a:xfrm>
            <a:off x="7057652" y="2923890"/>
            <a:ext cx="45719" cy="8541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6BB72-3D07-E61A-DEA5-1F3460305CDE}"/>
              </a:ext>
            </a:extLst>
          </p:cNvPr>
          <p:cNvSpPr/>
          <p:nvPr/>
        </p:nvSpPr>
        <p:spPr>
          <a:xfrm>
            <a:off x="7057652" y="4094721"/>
            <a:ext cx="45720" cy="4197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71D11-FB48-F4D8-2F7C-1F2FF3F12892}"/>
              </a:ext>
            </a:extLst>
          </p:cNvPr>
          <p:cNvSpPr/>
          <p:nvPr/>
        </p:nvSpPr>
        <p:spPr>
          <a:xfrm>
            <a:off x="7057651" y="5049486"/>
            <a:ext cx="45719" cy="4197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Trend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7437429" y="2604800"/>
            <a:ext cx="4498994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From </a:t>
            </a:r>
            <a:r>
              <a:rPr lang="en-US" b="1" dirty="0">
                <a:latin typeface="Helvetica"/>
                <a:cs typeface="Helvetica"/>
              </a:rPr>
              <a:t>2010 onwards</a:t>
            </a:r>
            <a:r>
              <a:rPr lang="en-US" dirty="0">
                <a:latin typeface="Helvetica"/>
                <a:cs typeface="Helvetica"/>
              </a:rPr>
              <a:t>, the average price rises steadily, surpassing </a:t>
            </a:r>
            <a:r>
              <a:rPr lang="en-US" b="1" dirty="0">
                <a:latin typeface="Helvetica"/>
                <a:cs typeface="Helvetica"/>
              </a:rPr>
              <a:t>25,000 € by 2017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7410453" y="1721978"/>
            <a:ext cx="4552947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Vehicles from </a:t>
            </a:r>
            <a:r>
              <a:rPr lang="en-US" b="1" dirty="0">
                <a:latin typeface="Helvetica"/>
                <a:cs typeface="Helvetica"/>
              </a:rPr>
              <a:t>1995–2005</a:t>
            </a:r>
            <a:r>
              <a:rPr lang="en-US" dirty="0">
                <a:latin typeface="Helvetica"/>
                <a:cs typeface="Helvetica"/>
              </a:rPr>
              <a:t> have the </a:t>
            </a:r>
            <a:r>
              <a:rPr lang="en-US" b="1" dirty="0">
                <a:latin typeface="Helvetica"/>
                <a:cs typeface="Helvetica"/>
              </a:rPr>
              <a:t>lowest average price (6,000–8,000 €)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996FE-9F8E-57BC-AEB0-745C82D0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4" y="1410841"/>
            <a:ext cx="59340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25038F-F3E6-2889-37D5-EB4AA017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897" y="1720603"/>
            <a:ext cx="57150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7324-0917-FFA6-32D0-8ECEE7655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247" y="2622599"/>
            <a:ext cx="57150" cy="63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40D0DA-BA29-E1EF-5FA8-21F1B37D5E24}"/>
              </a:ext>
            </a:extLst>
          </p:cNvPr>
          <p:cNvSpPr txBox="1"/>
          <p:nvPr/>
        </p:nvSpPr>
        <p:spPr>
          <a:xfrm>
            <a:off x="7371723" y="3525950"/>
            <a:ext cx="4236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b="1" dirty="0">
                <a:latin typeface="Helvetica"/>
                <a:cs typeface="Helvetica"/>
              </a:rPr>
              <a:t>highest average price (~39,000 €)</a:t>
            </a:r>
            <a:r>
              <a:rPr lang="en-US" dirty="0">
                <a:latin typeface="Helvetica"/>
                <a:cs typeface="Helvetica"/>
              </a:rPr>
              <a:t> is observed for </a:t>
            </a:r>
            <a:r>
              <a:rPr lang="en-US" b="1" dirty="0">
                <a:latin typeface="Helvetica"/>
                <a:cs typeface="Helvetica"/>
              </a:rPr>
              <a:t>2022–2023 cars</a:t>
            </a:r>
            <a:r>
              <a:rPr lang="en-US" dirty="0">
                <a:latin typeface="Helvetica"/>
                <a:cs typeface="Helvetica"/>
              </a:rPr>
              <a:t>, reflecting the premium cost of newer vehicles.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76D6A8-8ADE-2C91-777B-93C563D07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247" y="3620641"/>
            <a:ext cx="57150" cy="10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074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13513" y="5250611"/>
            <a:ext cx="0" cy="104423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649860" y="5250611"/>
            <a:ext cx="3263653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Petrol cars</a:t>
            </a:r>
            <a:r>
              <a:rPr lang="en-US" dirty="0">
                <a:latin typeface="Helvetica"/>
                <a:cs typeface="Helvetica"/>
              </a:rPr>
              <a:t> dominate all price ranges but drop from </a:t>
            </a:r>
            <a:r>
              <a:rPr lang="en-US" b="1" dirty="0">
                <a:latin typeface="Helvetica"/>
                <a:cs typeface="Helvetica"/>
              </a:rPr>
              <a:t>67% (&lt;10k€)</a:t>
            </a:r>
            <a:r>
              <a:rPr lang="en-US" dirty="0">
                <a:latin typeface="Helvetica"/>
                <a:cs typeface="Helvetica"/>
              </a:rPr>
              <a:t> to </a:t>
            </a:r>
            <a:r>
              <a:rPr lang="en-US" b="1" dirty="0">
                <a:latin typeface="Helvetica"/>
                <a:cs typeface="Helvetica"/>
              </a:rPr>
              <a:t>50% (50k+€)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8014300" y="5274214"/>
            <a:ext cx="357708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Diesel share</a:t>
            </a:r>
            <a:r>
              <a:rPr lang="en-US" dirty="0">
                <a:latin typeface="Helvetica"/>
                <a:cs typeface="Helvetica"/>
              </a:rPr>
              <a:t> increases with price until mid-range (</a:t>
            </a:r>
            <a:r>
              <a:rPr lang="en-US" b="1" dirty="0">
                <a:latin typeface="Helvetica"/>
                <a:cs typeface="Helvetica"/>
              </a:rPr>
              <a:t>36%</a:t>
            </a:r>
            <a:r>
              <a:rPr lang="en-US" dirty="0">
                <a:latin typeface="Helvetica"/>
                <a:cs typeface="Helvetica"/>
              </a:rPr>
              <a:t> at </a:t>
            </a:r>
            <a:r>
              <a:rPr lang="en-US" b="1" dirty="0">
                <a:latin typeface="Helvetica"/>
                <a:cs typeface="Helvetica"/>
              </a:rPr>
              <a:t>20–50k€</a:t>
            </a:r>
            <a:r>
              <a:rPr lang="en-US" dirty="0">
                <a:latin typeface="Helvetica"/>
                <a:cs typeface="Helvetica"/>
              </a:rPr>
              <a:t>) but slightly drops in </a:t>
            </a:r>
            <a:r>
              <a:rPr lang="en-US" b="1" dirty="0">
                <a:latin typeface="Helvetica"/>
                <a:cs typeface="Helvetica"/>
              </a:rPr>
              <a:t>50k+€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1A6D574-833D-9BE7-C63E-02DB711D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35" y="876421"/>
            <a:ext cx="7635530" cy="43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CF2A9-A0EB-0B89-F59A-DF943D06BA73}"/>
              </a:ext>
            </a:extLst>
          </p:cNvPr>
          <p:cNvSpPr txBox="1"/>
          <p:nvPr/>
        </p:nvSpPr>
        <p:spPr>
          <a:xfrm>
            <a:off x="4086225" y="5215759"/>
            <a:ext cx="3755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Hybrid &amp; Electric</a:t>
            </a:r>
            <a:r>
              <a:rPr lang="en-US" dirty="0">
                <a:latin typeface="Helvetica"/>
                <a:cs typeface="Helvetica"/>
              </a:rPr>
              <a:t> cars’ share grows with higher prices (</a:t>
            </a:r>
            <a:r>
              <a:rPr lang="en-US" b="1" dirty="0">
                <a:latin typeface="Helvetica"/>
                <a:cs typeface="Helvetica"/>
              </a:rPr>
              <a:t>Hybrid</a:t>
            </a:r>
            <a:r>
              <a:rPr lang="en-US" dirty="0">
                <a:latin typeface="Helvetica"/>
                <a:cs typeface="Helvetica"/>
              </a:rPr>
              <a:t> from </a:t>
            </a:r>
            <a:r>
              <a:rPr lang="en-US" b="1" dirty="0">
                <a:latin typeface="Helvetica"/>
                <a:cs typeface="Helvetica"/>
              </a:rPr>
              <a:t>0.4% to 7%</a:t>
            </a:r>
            <a:r>
              <a:rPr lang="en-US" dirty="0">
                <a:latin typeface="Helvetica"/>
                <a:cs typeface="Helvetica"/>
              </a:rPr>
              <a:t>, Electric from </a:t>
            </a:r>
            <a:r>
              <a:rPr lang="en-US" b="1" dirty="0">
                <a:latin typeface="Helvetica"/>
                <a:cs typeface="Helvetica"/>
              </a:rPr>
              <a:t>1% to 8%</a:t>
            </a:r>
            <a:r>
              <a:rPr lang="en-US" dirty="0">
                <a:latin typeface="Helvetica"/>
                <a:cs typeface="Helvetica"/>
              </a:rPr>
              <a:t>).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1DF8EC-8C0E-3DB9-8294-4E0B08C1F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01792" y="5215759"/>
            <a:ext cx="0" cy="104423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84E9976-7761-F1DD-6DD5-1D9A13531925}"/>
              </a:ext>
            </a:extLst>
          </p:cNvPr>
          <p:cNvSpPr txBox="1">
            <a:spLocks/>
          </p:cNvSpPr>
          <p:nvPr/>
        </p:nvSpPr>
        <p:spPr>
          <a:xfrm>
            <a:off x="228600" y="184749"/>
            <a:ext cx="11734800" cy="11203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8ABAC08-B753-C6D6-1571-4D868655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88" y="1170664"/>
            <a:ext cx="5926885" cy="48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mblem | Exclusive Product Stories | Toyota Brand | Mobility ...">
            <a:extLst>
              <a:ext uri="{FF2B5EF4-FFF2-40B4-BE49-F238E27FC236}">
                <a16:creationId xmlns:a16="http://schemas.microsoft.com/office/drawing/2014/main" id="{930DFE37-0EA2-EA6A-8DEB-266D87BE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02" y="4458064"/>
            <a:ext cx="1112669" cy="12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1" y="2214219"/>
            <a:ext cx="3965189" cy="2619857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4085B9F-BED3-9A14-7744-01526D98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802207"/>
            <a:ext cx="7859469" cy="57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C15B8CE-CEC5-AF39-B8B5-D3265552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39304"/>
            <a:ext cx="7389530" cy="565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ercedes-Benz G-Class Transparent PNG - PNG Mart">
            <a:extLst>
              <a:ext uri="{FF2B5EF4-FFF2-40B4-BE49-F238E27FC236}">
                <a16:creationId xmlns:a16="http://schemas.microsoft.com/office/drawing/2014/main" id="{A586F117-E33C-BFBB-62BC-C42534A2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393" y="1836912"/>
            <a:ext cx="5637865" cy="307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910B0D9-70FD-E79F-8185-6689FC37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82" y="1020988"/>
            <a:ext cx="8131458" cy="491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2017 Renault Scenic - Front Three-Quarter | HD Wallpaper #25">
            <a:extLst>
              <a:ext uri="{FF2B5EF4-FFF2-40B4-BE49-F238E27FC236}">
                <a16:creationId xmlns:a16="http://schemas.microsoft.com/office/drawing/2014/main" id="{7A95AA10-8F11-8712-862D-B05BAB1379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2017 Renault Scenic - Front Three-Quarter | HD Wallpaper #25">
            <a:extLst>
              <a:ext uri="{FF2B5EF4-FFF2-40B4-BE49-F238E27FC236}">
                <a16:creationId xmlns:a16="http://schemas.microsoft.com/office/drawing/2014/main" id="{EEFDF95B-5CDE-FDB6-079A-1732CD2435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B514096F-A0EF-5D94-DF6A-6C1BEACCB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80" name="Picture 16" descr="Renault Scenic E-Tech im Test: R5VOLUTION beim SUV">
            <a:extLst>
              <a:ext uri="{FF2B5EF4-FFF2-40B4-BE49-F238E27FC236}">
                <a16:creationId xmlns:a16="http://schemas.microsoft.com/office/drawing/2014/main" id="{5B2BB7B6-73BC-3137-522D-1DEC4897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0" y="2027948"/>
            <a:ext cx="3043822" cy="29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57DF251-1572-22F0-2D8F-99107426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7" y="687436"/>
            <a:ext cx="8830552" cy="59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7923513-303B-0AEE-8FEE-C8584FD7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79" y="2210270"/>
            <a:ext cx="2774521" cy="28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690768" y="1100078"/>
            <a:ext cx="5105401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In this project, we analyzed data on Used German cars sourced from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Kaggle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(AutoScout24). Using Python (Google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Colab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), I cleaned, transformed, and visualized the dataset to extract actionable insights. Relationships and trends between price, mileage, horsepower, fuel type, transmission, and production year were identified.</a:t>
            </a:r>
            <a:endParaRPr lang="en-US" sz="16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096000" y="2823275"/>
            <a:ext cx="5471072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Key Findings &amp; Insights: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 notable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anomaly in 2017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: diesel vehicles peaked at 43% while petrol dipped.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Horsepower positively correlates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with price (r ≈ 0.70).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Mileage negatively correlates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with price (r ≈ -0.43).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shift from manual to automatic transmissions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after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Hybrid and electric vehicles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show gradual market growth in higher price segments.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90768" y="5578955"/>
            <a:ext cx="5105401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Technologies &amp; Libraries: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Python (Google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Colab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), Pandas, Seaborn, Scikit-learn, Matplotlib.</a:t>
            </a:r>
          </a:p>
          <a:p>
            <a:pPr algn="r">
              <a:lnSpc>
                <a:spcPts val="19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Portfolio: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Github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2797331" y="264292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142567" y="5124721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2797331" y="6343172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258" y="1634034"/>
            <a:ext cx="3332499" cy="7409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rgbClr val="6174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8343" y="1530802"/>
            <a:ext cx="939800" cy="939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0805" y="5055576"/>
            <a:ext cx="939800" cy="939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41B64B-CB58-D99A-8008-767773DCC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056ECA3-C948-CD24-2F8B-CCBC0507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latin typeface="Helvetica"/>
                <a:cs typeface="Helvetica"/>
              </a:rPr>
              <a:t>Source dataset contain data from one of Germany's largest car sales websites, AutoScout24.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/>
                <a:cs typeface="Helvetica"/>
              </a:rPr>
              <a:t>from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Helvetica"/>
                <a:cs typeface="Helvetica"/>
              </a:rPr>
              <a:t>1995</a:t>
            </a:r>
            <a:r>
              <a:rPr lang="en-US" sz="2000" dirty="0">
                <a:solidFill>
                  <a:schemeClr val="tx2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/>
                <a:cs typeface="Helvetica"/>
              </a:rPr>
              <a:t>to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Helvetica"/>
                <a:cs typeface="Helvetica"/>
              </a:rPr>
              <a:t>2023</a:t>
            </a:r>
            <a:r>
              <a:rPr lang="en-US" sz="2000" i="0" dirty="0">
                <a:solidFill>
                  <a:schemeClr val="tx2"/>
                </a:solidFill>
                <a:effectLst/>
                <a:latin typeface="Helvetica"/>
                <a:cs typeface="Helvetica"/>
              </a:rPr>
              <a:t>.</a:t>
            </a:r>
            <a:r>
              <a:rPr lang="en-US" sz="2000" dirty="0">
                <a:solidFill>
                  <a:schemeClr val="tx2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251080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15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2" y="4596058"/>
            <a:ext cx="5738769" cy="9543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Kaggle.com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https://www.kaggle.com/datasets/wspirat/germany-used-cars-dataset-2023/data</a:t>
            </a: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002060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 animBg="1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780577" y="3048265"/>
            <a:ext cx="5085960" cy="204468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386222" y="2923871"/>
            <a:ext cx="5085962" cy="2044685"/>
          </a:xfrm>
          <a:prstGeom prst="trapezoi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553019" y="2923872"/>
            <a:ext cx="5085961" cy="204468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16863" y="2860611"/>
            <a:ext cx="5085962" cy="2044685"/>
          </a:xfrm>
          <a:prstGeom prst="trapezoi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996385" y="2877392"/>
            <a:ext cx="4870734" cy="204468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/>
                <a:cs typeface="Helvetica"/>
              </a:rPr>
              <a:t>Exploratory Data Analysis (EDA)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2172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</a:rPr>
              <a:t>Our project begins with handling missing values, removing duplicates, and standardizing inconsistent entries (e.g., fuel types, transmission labels) to ensure reliable analysis.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2172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</a:rPr>
              <a:t>Using Pandas, NumPy, and Python libraries to explore the dataset, uncover patterns, and evaluate factors affecting used car pricing (brand, year, mileage, fuel type, etc.).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24164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</a:rPr>
              <a:t>Applying descriptive statistics and correlations to understand the distribution of car features and their impact on pricing. Identifying outliers and trends across time and brands.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2172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</a:rPr>
              <a:t>Highlighting key findings such as most common brands/models, price variations by fuel type and transmission, and the effect of mileage and year of production on car prices.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929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</a:rPr>
              <a:t>Visualizing insights with Matplotlib and Seaborn through bar charts, histograms, scatterplots, and heatmaps to make patterns more interpretable.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Checking duplicates &amp; inconsistencies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Standardizing formats (dates, numbers, categories)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577092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Handling missing values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330870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Correcting erroneous values &amp; outliers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Verification of cleaned dataset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analysis.</a:t>
            </a:r>
            <a:r>
              <a:rPr lang="en-US" dirty="0">
                <a:latin typeface="Helvetica" pitchFamily="2" charset="0"/>
              </a:rPr>
              <a:t>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/>
              <a:t>Final cleaned dataset, Germany_used_cars_clean.csv, and notebook file. saved to (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).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8547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228305.00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228305.00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228305.00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87446.64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23725.83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169.03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76283.76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21173.48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93.23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34.00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26150.00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11399.00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18990.00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130675.00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28980.75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499990.00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0077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4720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Helvetica"/>
                <a:cs typeface="Helvetica"/>
              </a:rPr>
              <a:t>Price</a:t>
            </a:r>
            <a:r>
              <a:rPr lang="en-US" dirty="0">
                <a:latin typeface="Helvetica"/>
                <a:cs typeface="Helvetica"/>
              </a:rPr>
              <a:t> shows a strong </a:t>
            </a:r>
            <a:r>
              <a:rPr lang="en-US" b="1" dirty="0">
                <a:latin typeface="Helvetica"/>
                <a:cs typeface="Helvetica"/>
              </a:rPr>
              <a:t>positive correlation</a:t>
            </a:r>
            <a:r>
              <a:rPr lang="en-US" dirty="0">
                <a:latin typeface="Helvetica"/>
                <a:cs typeface="Helvetica"/>
              </a:rPr>
              <a:t> with </a:t>
            </a:r>
            <a:r>
              <a:rPr lang="en-US" b="1" dirty="0">
                <a:latin typeface="Helvetica"/>
                <a:cs typeface="Helvetica"/>
              </a:rPr>
              <a:t>Horsepower (r=0.70)</a:t>
            </a:r>
            <a:r>
              <a:rPr lang="en-US" dirty="0">
                <a:latin typeface="Helvetica"/>
                <a:cs typeface="Helvetica"/>
              </a:rPr>
              <a:t>. </a:t>
            </a:r>
          </a:p>
          <a:p>
            <a:pPr algn="just"/>
            <a:endParaRPr lang="en-US" dirty="0">
              <a:latin typeface="Helvetica"/>
              <a:cs typeface="Helvetic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Helvetica"/>
                <a:cs typeface="Helvetica"/>
              </a:rPr>
              <a:t>Mileage</a:t>
            </a:r>
            <a:r>
              <a:rPr lang="en-US" dirty="0">
                <a:latin typeface="Helvetica"/>
                <a:cs typeface="Helvetica"/>
              </a:rPr>
              <a:t> is </a:t>
            </a:r>
            <a:r>
              <a:rPr lang="en-US" b="1" dirty="0">
                <a:latin typeface="Helvetica"/>
                <a:cs typeface="Helvetica"/>
              </a:rPr>
              <a:t>negatively related</a:t>
            </a:r>
            <a:r>
              <a:rPr lang="en-US" dirty="0">
                <a:latin typeface="Helvetica"/>
                <a:cs typeface="Helvetica"/>
              </a:rPr>
              <a:t> to both price (r=-0.43) and year (r=-0.68).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 dataset contains cars priced up to €199,999, mileage up to 499,990 km, and horsepower up to 956 HP.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48548" y="4600243"/>
            <a:ext cx="4411273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LPG, CNG, Diesel Hybrid, Hydrogen, Other &amp; Unknown</a:t>
            </a:r>
            <a:r>
              <a:rPr lang="en-US" dirty="0">
                <a:latin typeface="Helvetica"/>
                <a:cs typeface="Helvetica"/>
              </a:rPr>
              <a:t> vehicles are the </a:t>
            </a:r>
            <a:r>
              <a:rPr lang="en-US" b="1" dirty="0">
                <a:latin typeface="Helvetica"/>
                <a:cs typeface="Helvetica"/>
              </a:rPr>
              <a:t>least represented</a:t>
            </a:r>
            <a:r>
              <a:rPr lang="en-US" dirty="0">
                <a:latin typeface="Helvetica"/>
                <a:cs typeface="Helvetica"/>
              </a:rPr>
              <a:t> – </a:t>
            </a:r>
            <a:r>
              <a:rPr lang="en-US" b="1" dirty="0">
                <a:latin typeface="Helvetica"/>
                <a:cs typeface="Helvetica"/>
              </a:rPr>
              <a:t>&lt;1 % each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Most of the cars – </a:t>
            </a:r>
            <a:r>
              <a:rPr lang="en-US" b="1" dirty="0">
                <a:latin typeface="Helvetica"/>
                <a:cs typeface="Helvetica"/>
              </a:rPr>
              <a:t>57.9 %</a:t>
            </a:r>
            <a:r>
              <a:rPr lang="en-US" dirty="0">
                <a:latin typeface="Helvetica"/>
                <a:cs typeface="Helvetica"/>
              </a:rPr>
              <a:t> use </a:t>
            </a:r>
            <a:r>
              <a:rPr lang="en-US" b="1" dirty="0">
                <a:latin typeface="Helvetica"/>
                <a:cs typeface="Helvetica"/>
              </a:rPr>
              <a:t>Petrol</a:t>
            </a:r>
            <a:r>
              <a:rPr lang="en-US" dirty="0">
                <a:latin typeface="Helvetica"/>
                <a:cs typeface="Helvetica"/>
              </a:rPr>
              <a:t> fuel type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49" y="3579542"/>
            <a:ext cx="4411273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Diesel – 33.6 %</a:t>
            </a:r>
            <a:r>
              <a:rPr lang="en-US" dirty="0">
                <a:latin typeface="Helvetica"/>
                <a:cs typeface="Helvetica"/>
              </a:rPr>
              <a:t>, </a:t>
            </a:r>
            <a:r>
              <a:rPr lang="en-US" b="1" dirty="0">
                <a:latin typeface="Helvetica"/>
                <a:cs typeface="Helvetica"/>
              </a:rPr>
              <a:t>Hybrid – 5.1 %</a:t>
            </a:r>
            <a:r>
              <a:rPr lang="en-US" dirty="0">
                <a:latin typeface="Helvetica"/>
                <a:cs typeface="Helvetica"/>
              </a:rPr>
              <a:t>, </a:t>
            </a:r>
            <a:r>
              <a:rPr lang="en-US" b="1" dirty="0">
                <a:latin typeface="Helvetica"/>
                <a:cs typeface="Helvetica"/>
              </a:rPr>
              <a:t>Electric – 2.3 %</a:t>
            </a:r>
            <a:r>
              <a:rPr lang="en-US" dirty="0">
                <a:latin typeface="Helvetica"/>
                <a:cs typeface="Helvetica"/>
              </a:rPr>
              <a:t> of all listings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69" y="4591128"/>
            <a:ext cx="45719" cy="7309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FA3F8B-D722-91FB-CE3A-EF87D2942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4" y="1857055"/>
            <a:ext cx="59340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34581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16,222</a:t>
            </a:r>
            <a:r>
              <a:rPr lang="en-US" dirty="0">
                <a:latin typeface="Helvetica"/>
                <a:cs typeface="Helvetica"/>
              </a:rPr>
              <a:t> vehicles cost more than </a:t>
            </a:r>
            <a:r>
              <a:rPr lang="en-US" b="1" dirty="0">
                <a:latin typeface="Helvetica"/>
                <a:cs typeface="Helvetica"/>
              </a:rPr>
              <a:t>50,000 €</a:t>
            </a:r>
            <a:r>
              <a:rPr lang="en-US" dirty="0">
                <a:latin typeface="Helvetica"/>
                <a:cs typeface="Helvetica"/>
              </a:rPr>
              <a:t>, with the most expensive costing </a:t>
            </a:r>
            <a:r>
              <a:rPr lang="en-US" b="1" dirty="0">
                <a:latin typeface="Helvetica"/>
                <a:cs typeface="Helvetica"/>
              </a:rPr>
              <a:t>199,999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€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The most of cars – </a:t>
            </a:r>
            <a:r>
              <a:rPr lang="en-US" b="1" dirty="0">
                <a:latin typeface="Helvetica"/>
                <a:cs typeface="Helvetica"/>
              </a:rPr>
              <a:t>49,972</a:t>
            </a:r>
            <a:r>
              <a:rPr lang="en-US" dirty="0">
                <a:latin typeface="Helvetica"/>
                <a:cs typeface="Helvetica"/>
              </a:rPr>
              <a:t> are cheaper than </a:t>
            </a:r>
            <a:r>
              <a:rPr lang="en-US" b="1" dirty="0">
                <a:latin typeface="Helvetica"/>
                <a:cs typeface="Helvetica"/>
              </a:rPr>
              <a:t>10,000 €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54.0%,</a:t>
            </a:r>
            <a:r>
              <a:rPr lang="en-US" dirty="0">
                <a:latin typeface="Helvetica"/>
                <a:cs typeface="Helvetica"/>
              </a:rPr>
              <a:t> or </a:t>
            </a:r>
            <a:r>
              <a:rPr lang="en-US" b="1" dirty="0">
                <a:latin typeface="Helvetica"/>
                <a:cs typeface="Helvetica"/>
              </a:rPr>
              <a:t>123,387</a:t>
            </a:r>
            <a:r>
              <a:rPr lang="en-US" dirty="0">
                <a:latin typeface="Helvetica"/>
                <a:cs typeface="Helvetica"/>
              </a:rPr>
              <a:t> offers, have price less than </a:t>
            </a:r>
            <a:r>
              <a:rPr lang="en-US" b="1" dirty="0">
                <a:latin typeface="Helvetica"/>
                <a:cs typeface="Helvetica"/>
              </a:rPr>
              <a:t>20,000 €</a:t>
            </a:r>
            <a:r>
              <a:rPr lang="en-US" dirty="0">
                <a:latin typeface="Helvetica"/>
                <a:cs typeface="Helvetica"/>
              </a:rPr>
              <a:t>, and </a:t>
            </a:r>
            <a:r>
              <a:rPr lang="en-US" b="1" dirty="0">
                <a:latin typeface="Helvetica"/>
                <a:cs typeface="Helvetica"/>
              </a:rPr>
              <a:t>92.9%</a:t>
            </a:r>
            <a:r>
              <a:rPr lang="en-US" dirty="0">
                <a:latin typeface="Helvetica"/>
                <a:cs typeface="Helvetica"/>
              </a:rPr>
              <a:t> or </a:t>
            </a:r>
            <a:r>
              <a:rPr lang="en-US" b="1" dirty="0">
                <a:latin typeface="Helvetica"/>
                <a:cs typeface="Helvetica"/>
              </a:rPr>
              <a:t>212,064</a:t>
            </a:r>
            <a:r>
              <a:rPr lang="en-US" dirty="0">
                <a:latin typeface="Helvetica"/>
                <a:cs typeface="Helvetica"/>
              </a:rPr>
              <a:t> are priced under </a:t>
            </a:r>
            <a:r>
              <a:rPr lang="en-US" b="1" dirty="0">
                <a:latin typeface="Helvetica"/>
                <a:cs typeface="Helvetica"/>
              </a:rPr>
              <a:t>50,000 €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The cheapest car is priced at </a:t>
            </a:r>
            <a:r>
              <a:rPr lang="en-US" b="1" dirty="0">
                <a:latin typeface="Helvetica"/>
                <a:cs typeface="Helvetica"/>
              </a:rPr>
              <a:t>500 €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E8A1CE-71DC-731E-3194-BA9A2D21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9" y="1761551"/>
            <a:ext cx="581025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9"/>
            <a:ext cx="4055927" cy="7265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Only </a:t>
            </a:r>
            <a:r>
              <a:rPr lang="en-US" b="1" dirty="0">
                <a:latin typeface="Helvetica"/>
                <a:cs typeface="Helvetica"/>
              </a:rPr>
              <a:t>292</a:t>
            </a:r>
            <a:r>
              <a:rPr lang="en-US" dirty="0">
                <a:latin typeface="Helvetica"/>
                <a:cs typeface="Helvetica"/>
              </a:rPr>
              <a:t> offers have a </a:t>
            </a:r>
            <a:r>
              <a:rPr lang="en-US" b="1" dirty="0">
                <a:latin typeface="Helvetica"/>
                <a:cs typeface="Helvetica"/>
              </a:rPr>
              <a:t>Semi-automatic</a:t>
            </a:r>
            <a:r>
              <a:rPr lang="en-US" dirty="0">
                <a:latin typeface="Helvetica"/>
                <a:cs typeface="Helvetica"/>
              </a:rPr>
              <a:t> gearbox (≈0.1%), while </a:t>
            </a:r>
            <a:r>
              <a:rPr lang="en-US" b="1" dirty="0">
                <a:latin typeface="Helvetica"/>
                <a:cs typeface="Helvetica"/>
              </a:rPr>
              <a:t>1,038</a:t>
            </a:r>
            <a:r>
              <a:rPr lang="en-US" dirty="0">
                <a:latin typeface="Helvetica"/>
                <a:cs typeface="Helvetica"/>
              </a:rPr>
              <a:t> offers are listed as </a:t>
            </a:r>
            <a:r>
              <a:rPr lang="en-US" b="1" dirty="0">
                <a:latin typeface="Helvetica"/>
                <a:cs typeface="Helvetica"/>
              </a:rPr>
              <a:t>Unknown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044496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/>
                <a:cs typeface="Helvetica"/>
              </a:rPr>
              <a:t>Most of the offers have an </a:t>
            </a:r>
            <a:r>
              <a:rPr lang="en-US" b="1" dirty="0">
                <a:latin typeface="Helvetica"/>
                <a:cs typeface="Helvetica"/>
              </a:rPr>
              <a:t>Automatic</a:t>
            </a:r>
            <a:r>
              <a:rPr lang="en-US" dirty="0">
                <a:latin typeface="Helvetica"/>
                <a:cs typeface="Helvetica"/>
              </a:rPr>
              <a:t> transmission – almost </a:t>
            </a:r>
            <a:r>
              <a:rPr lang="en-US" b="1" dirty="0">
                <a:latin typeface="Helvetica"/>
                <a:cs typeface="Helvetica"/>
              </a:rPr>
              <a:t>116,661</a:t>
            </a:r>
            <a:r>
              <a:rPr lang="en-US" dirty="0">
                <a:latin typeface="Helvetica"/>
                <a:cs typeface="Helvetica"/>
              </a:rPr>
              <a:t> cars (≈51%).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261002" y="3354195"/>
            <a:ext cx="4112173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latin typeface="Helvetica"/>
                <a:cs typeface="Helvetica"/>
              </a:rPr>
              <a:t>110,314</a:t>
            </a:r>
            <a:r>
              <a:rPr lang="en-US" dirty="0">
                <a:latin typeface="Helvetica"/>
                <a:cs typeface="Helvetica"/>
              </a:rPr>
              <a:t> cars are with a </a:t>
            </a:r>
            <a:r>
              <a:rPr lang="en-US" b="1" dirty="0">
                <a:latin typeface="Helvetica"/>
                <a:cs typeface="Helvetica"/>
              </a:rPr>
              <a:t>Manual</a:t>
            </a:r>
            <a:r>
              <a:rPr lang="en-US" dirty="0">
                <a:latin typeface="Helvetica"/>
                <a:cs typeface="Helvetica"/>
              </a:rPr>
              <a:t> transmission (≈48%).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2E2E66-2AF3-A482-A00A-8F580686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25" y="1473095"/>
            <a:ext cx="59340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2150</TotalTime>
  <Words>1148</Words>
  <Application>Microsoft Office PowerPoint</Application>
  <PresentationFormat>Widescreen</PresentationFormat>
  <Paragraphs>190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Helvetica</vt:lpstr>
      <vt:lpstr>Helvetica Rounded</vt:lpstr>
      <vt:lpstr>Segoe UI</vt:lpstr>
      <vt:lpstr>Segoe UI Light</vt:lpstr>
      <vt:lpstr>Office Theme</vt:lpstr>
      <vt:lpstr>PowerPoint Presentation</vt:lpstr>
      <vt:lpstr>Table of contents</vt:lpstr>
      <vt:lpstr>Data description</vt:lpstr>
      <vt:lpstr>Project objectives</vt:lpstr>
      <vt:lpstr>Data cleaning</vt:lpstr>
      <vt:lpstr>Dataset stats</vt:lpstr>
      <vt:lpstr>Fuel types</vt:lpstr>
      <vt:lpstr>Price categories</vt:lpstr>
      <vt:lpstr>Transmission</vt:lpstr>
      <vt:lpstr>Horsepower</vt:lpstr>
      <vt:lpstr>Fuel types by year</vt:lpstr>
      <vt:lpstr>Gear trends</vt:lpstr>
      <vt:lpstr>Real price categories  by fuel types</vt:lpstr>
      <vt:lpstr>Top 10 popular brands</vt:lpstr>
      <vt:lpstr>Top 10 popular models</vt:lpstr>
      <vt:lpstr>Top 10 expensive cars</vt:lpstr>
      <vt:lpstr>Top 10 cheapest cars</vt:lpstr>
      <vt:lpstr>Top 10 powerful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Katari, Sai</cp:lastModifiedBy>
  <cp:revision>50</cp:revision>
  <dcterms:created xsi:type="dcterms:W3CDTF">2023-01-23T15:04:52Z</dcterms:created>
  <dcterms:modified xsi:type="dcterms:W3CDTF">2025-10-01T23:19:11Z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